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00"/>
    <a:srgbClr val="E51836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8" autoAdjust="0"/>
    <p:restoredTop sz="94665"/>
  </p:normalViewPr>
  <p:slideViewPr>
    <p:cSldViewPr snapToGrid="0" snapToObjects="1">
      <p:cViewPr varScale="1">
        <p:scale>
          <a:sx n="144" d="100"/>
          <a:sy n="144" d="100"/>
        </p:scale>
        <p:origin x="276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u\PAPERS\Epi%20Statistics%20Update%202019\2018%20HIV%20upd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7969;&#30149;&#23460;\2017\&#33406;&#28363;&#30149;&#30123;&#24773;&#20998;&#26512;&#25253;&#21578;\20170131%20&#30123;&#24773;&#20998;&#26512;&#25253;&#21578;&#25968;&#25454;&#27169;&#2649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u\PAPERS\Epi%20Statistics%20Update%202019\2018%20HIV%20upd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u\PAPERS\Epi%20Statistics%20Update%202019\HIV%20diagnosis-%202019%20upd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u\PAPERS\Epi%20Statistics%20Update%202019\HIV%20Treatment%202019%20Upda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05240347878164E-2"/>
          <c:y val="2.7575117946055428E-2"/>
          <c:w val="0.92138129374696032"/>
          <c:h val="0.86655206197801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'HIV Bar 2000-'!$A$2</c:f>
              <c:strCache>
                <c:ptCount val="1"/>
                <c:pt idx="0">
                  <c:v>Death (raw)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'HIV Bar 2000-'!$B$1:$AF$1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'HIV Bar 2000-'!$B$2:$AF$2</c:f>
            </c:numRef>
          </c:val>
          <c:extLst>
            <c:ext xmlns:c16="http://schemas.microsoft.com/office/drawing/2014/chart" uri="{C3380CC4-5D6E-409C-BE32-E72D297353CC}">
              <c16:uniqueId val="{00000000-FCB3-45DB-96E3-354B17009B67}"/>
            </c:ext>
          </c:extLst>
        </c:ser>
        <c:ser>
          <c:idx val="1"/>
          <c:order val="1"/>
          <c:tx>
            <c:strRef>
              <c:f>'HIV Bar 2000-'!$A$3</c:f>
              <c:strCache>
                <c:ptCount val="1"/>
                <c:pt idx="0">
                  <c:v>Death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  <a:effectLst/>
          </c:spPr>
          <c:invertIfNegative val="0"/>
          <c:cat>
            <c:numRef>
              <c:f>'HIV Bar 2000-'!$B$1:$AF$1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'HIV Bar 2000-'!$B$3:$AF$3</c:f>
              <c:numCache>
                <c:formatCode>General</c:formatCode>
                <c:ptCount val="19"/>
                <c:pt idx="0">
                  <c:v>596</c:v>
                </c:pt>
                <c:pt idx="1">
                  <c:v>930</c:v>
                </c:pt>
                <c:pt idx="2">
                  <c:v>1456</c:v>
                </c:pt>
                <c:pt idx="3">
                  <c:v>2136</c:v>
                </c:pt>
                <c:pt idx="4">
                  <c:v>4343</c:v>
                </c:pt>
                <c:pt idx="5">
                  <c:v>5729</c:v>
                </c:pt>
                <c:pt idx="6">
                  <c:v>7032</c:v>
                </c:pt>
                <c:pt idx="7">
                  <c:v>9323</c:v>
                </c:pt>
                <c:pt idx="8">
                  <c:v>11980</c:v>
                </c:pt>
                <c:pt idx="9">
                  <c:v>14258</c:v>
                </c:pt>
                <c:pt idx="10">
                  <c:v>16391</c:v>
                </c:pt>
                <c:pt idx="11">
                  <c:v>19112</c:v>
                </c:pt>
                <c:pt idx="12">
                  <c:v>21685</c:v>
                </c:pt>
                <c:pt idx="13">
                  <c:v>21751</c:v>
                </c:pt>
                <c:pt idx="14">
                  <c:v>23128</c:v>
                </c:pt>
                <c:pt idx="15">
                  <c:v>24263</c:v>
                </c:pt>
                <c:pt idx="16">
                  <c:v>23868</c:v>
                </c:pt>
                <c:pt idx="17">
                  <c:v>26787</c:v>
                </c:pt>
                <c:pt idx="18">
                  <c:v>31522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3-45DB-96E3-354B17009B67}"/>
            </c:ext>
          </c:extLst>
        </c:ser>
        <c:ser>
          <c:idx val="2"/>
          <c:order val="2"/>
          <c:tx>
            <c:strRef>
              <c:f>'HIV Bar 2000-'!$A$4</c:f>
              <c:strCache>
                <c:ptCount val="1"/>
                <c:pt idx="0">
                  <c:v>AIDS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'HIV Bar 2000-'!$B$1:$AF$1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'HIV Bar 2000-'!$B$4:$AF$4</c:f>
              <c:numCache>
                <c:formatCode>General</c:formatCode>
                <c:ptCount val="19"/>
                <c:pt idx="0">
                  <c:v>233</c:v>
                </c:pt>
                <c:pt idx="1">
                  <c:v>714</c:v>
                </c:pt>
                <c:pt idx="2">
                  <c:v>1028</c:v>
                </c:pt>
                <c:pt idx="3">
                  <c:v>6120</c:v>
                </c:pt>
                <c:pt idx="4">
                  <c:v>12652</c:v>
                </c:pt>
                <c:pt idx="5">
                  <c:v>7550</c:v>
                </c:pt>
                <c:pt idx="6">
                  <c:v>7909</c:v>
                </c:pt>
                <c:pt idx="7">
                  <c:v>10742</c:v>
                </c:pt>
                <c:pt idx="8">
                  <c:v>10790</c:v>
                </c:pt>
                <c:pt idx="9">
                  <c:v>13433</c:v>
                </c:pt>
                <c:pt idx="10">
                  <c:v>16089</c:v>
                </c:pt>
                <c:pt idx="11">
                  <c:v>20760</c:v>
                </c:pt>
                <c:pt idx="12">
                  <c:v>24035</c:v>
                </c:pt>
                <c:pt idx="13">
                  <c:v>26621</c:v>
                </c:pt>
                <c:pt idx="14">
                  <c:v>29453</c:v>
                </c:pt>
                <c:pt idx="15">
                  <c:v>33769</c:v>
                </c:pt>
                <c:pt idx="16">
                  <c:v>36791</c:v>
                </c:pt>
                <c:pt idx="17">
                  <c:v>38963</c:v>
                </c:pt>
                <c:pt idx="18">
                  <c:v>43751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B3-45DB-96E3-354B17009B67}"/>
            </c:ext>
          </c:extLst>
        </c:ser>
        <c:ser>
          <c:idx val="3"/>
          <c:order val="3"/>
          <c:tx>
            <c:strRef>
              <c:f>'HIV Bar 2000-'!$A$5</c:f>
              <c:strCache>
                <c:ptCount val="1"/>
                <c:pt idx="0">
                  <c:v>HIV/AIDS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'HIV Bar 2000-'!$B$1:$AF$1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'HIV Bar 2000-'!$B$5:$AF$5</c:f>
              <c:numCache>
                <c:formatCode>General</c:formatCode>
                <c:ptCount val="19"/>
                <c:pt idx="0">
                  <c:v>5201</c:v>
                </c:pt>
                <c:pt idx="1">
                  <c:v>8219</c:v>
                </c:pt>
                <c:pt idx="2">
                  <c:v>9732</c:v>
                </c:pt>
                <c:pt idx="3">
                  <c:v>21691</c:v>
                </c:pt>
                <c:pt idx="4">
                  <c:v>47606</c:v>
                </c:pt>
                <c:pt idx="5">
                  <c:v>40711</c:v>
                </c:pt>
                <c:pt idx="6">
                  <c:v>44070</c:v>
                </c:pt>
                <c:pt idx="7">
                  <c:v>48161</c:v>
                </c:pt>
                <c:pt idx="8">
                  <c:v>56362</c:v>
                </c:pt>
                <c:pt idx="9">
                  <c:v>61626</c:v>
                </c:pt>
                <c:pt idx="10">
                  <c:v>64338</c:v>
                </c:pt>
                <c:pt idx="11">
                  <c:v>74517</c:v>
                </c:pt>
                <c:pt idx="12">
                  <c:v>82434</c:v>
                </c:pt>
                <c:pt idx="13">
                  <c:v>90119</c:v>
                </c:pt>
                <c:pt idx="14">
                  <c:v>103501</c:v>
                </c:pt>
                <c:pt idx="15">
                  <c:v>115465</c:v>
                </c:pt>
                <c:pt idx="16">
                  <c:v>124555</c:v>
                </c:pt>
                <c:pt idx="17">
                  <c:v>134512</c:v>
                </c:pt>
                <c:pt idx="18">
                  <c:v>148589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B3-45DB-96E3-354B17009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597248"/>
        <c:axId val="595600528"/>
      </c:barChart>
      <c:catAx>
        <c:axId val="59559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600528"/>
        <c:crosses val="autoZero"/>
        <c:auto val="1"/>
        <c:lblAlgn val="ctr"/>
        <c:lblOffset val="100"/>
        <c:noMultiLvlLbl val="0"/>
      </c:catAx>
      <c:valAx>
        <c:axId val="59560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59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85085552797325"/>
          <c:y val="0.93555193556950589"/>
          <c:w val="0.53638190032757305"/>
          <c:h val="5.1192049731278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8395407772269"/>
          <c:y val="7.0971963973490551E-2"/>
          <c:w val="0.77471713246116281"/>
          <c:h val="0.819060497179048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表2a新发现性别年龄!$AF$6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cat>
            <c:strRef>
              <c:f>表2a新发现性别年龄!$T$7:$T$24</c:f>
              <c:strCache>
                <c:ptCount val="18"/>
                <c:pt idx="0">
                  <c:v>&lt;5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≥85</c:v>
                </c:pt>
              </c:strCache>
            </c:strRef>
          </c:cat>
          <c:val>
            <c:numRef>
              <c:f>表2a新发现性别年龄!$AF$7:$AF$24</c:f>
              <c:numCache>
                <c:formatCode>###0</c:formatCode>
                <c:ptCount val="18"/>
                <c:pt idx="0">
                  <c:v>188</c:v>
                </c:pt>
                <c:pt idx="1">
                  <c:v>100</c:v>
                </c:pt>
                <c:pt idx="2">
                  <c:v>64</c:v>
                </c:pt>
                <c:pt idx="3">
                  <c:v>634</c:v>
                </c:pt>
                <c:pt idx="4">
                  <c:v>1850</c:v>
                </c:pt>
                <c:pt idx="5">
                  <c:v>2742</c:v>
                </c:pt>
                <c:pt idx="6">
                  <c:v>2682</c:v>
                </c:pt>
                <c:pt idx="7">
                  <c:v>2511</c:v>
                </c:pt>
                <c:pt idx="8">
                  <c:v>2788</c:v>
                </c:pt>
                <c:pt idx="9">
                  <c:v>3017</c:v>
                </c:pt>
                <c:pt idx="10">
                  <c:v>3127</c:v>
                </c:pt>
                <c:pt idx="11">
                  <c:v>2258</c:v>
                </c:pt>
                <c:pt idx="12">
                  <c:v>2449</c:v>
                </c:pt>
                <c:pt idx="13">
                  <c:v>1300</c:v>
                </c:pt>
                <c:pt idx="14">
                  <c:v>589</c:v>
                </c:pt>
                <c:pt idx="15">
                  <c:v>188</c:v>
                </c:pt>
                <c:pt idx="16">
                  <c:v>49</c:v>
                </c:pt>
                <c:pt idx="1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B-4B24-BCAD-83B35D0489F3}"/>
            </c:ext>
          </c:extLst>
        </c:ser>
        <c:ser>
          <c:idx val="0"/>
          <c:order val="1"/>
          <c:tx>
            <c:strRef>
              <c:f>表2a新发现性别年龄!$AE$6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表2a新发现性别年龄!$T$7:$T$24</c:f>
              <c:strCache>
                <c:ptCount val="18"/>
                <c:pt idx="0">
                  <c:v>&lt;5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≥85</c:v>
                </c:pt>
              </c:strCache>
            </c:strRef>
          </c:cat>
          <c:val>
            <c:numRef>
              <c:f>表2a新发现性别年龄!$AE$7:$AE$24</c:f>
              <c:numCache>
                <c:formatCode>###0</c:formatCode>
                <c:ptCount val="18"/>
                <c:pt idx="0">
                  <c:v>-176</c:v>
                </c:pt>
                <c:pt idx="1">
                  <c:v>-127</c:v>
                </c:pt>
                <c:pt idx="2">
                  <c:v>-91</c:v>
                </c:pt>
                <c:pt idx="3">
                  <c:v>-3072</c:v>
                </c:pt>
                <c:pt idx="4">
                  <c:v>-11154</c:v>
                </c:pt>
                <c:pt idx="5">
                  <c:v>-14502</c:v>
                </c:pt>
                <c:pt idx="6">
                  <c:v>-11149</c:v>
                </c:pt>
                <c:pt idx="7">
                  <c:v>-9361</c:v>
                </c:pt>
                <c:pt idx="8">
                  <c:v>-10265</c:v>
                </c:pt>
                <c:pt idx="9">
                  <c:v>-9026</c:v>
                </c:pt>
                <c:pt idx="10">
                  <c:v>-7582</c:v>
                </c:pt>
                <c:pt idx="11">
                  <c:v>-4987</c:v>
                </c:pt>
                <c:pt idx="12">
                  <c:v>-5710</c:v>
                </c:pt>
                <c:pt idx="13">
                  <c:v>-4512</c:v>
                </c:pt>
                <c:pt idx="14">
                  <c:v>-3137</c:v>
                </c:pt>
                <c:pt idx="15">
                  <c:v>-2017</c:v>
                </c:pt>
                <c:pt idx="16">
                  <c:v>-824</c:v>
                </c:pt>
                <c:pt idx="17">
                  <c:v>-305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B-4B24-BCAD-83B35D048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6354448"/>
        <c:axId val="366354840"/>
      </c:barChart>
      <c:catAx>
        <c:axId val="36635444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354840"/>
        <c:crosses val="autoZero"/>
        <c:auto val="1"/>
        <c:lblAlgn val="ctr"/>
        <c:lblOffset val="100"/>
        <c:noMultiLvlLbl val="0"/>
      </c:catAx>
      <c:valAx>
        <c:axId val="366354840"/>
        <c:scaling>
          <c:orientation val="minMax"/>
          <c:min val="-1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35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45289867610333E-2"/>
          <c:y val="2.5195613185836494E-2"/>
          <c:w val="0.92695256082657485"/>
          <c:h val="0.857820271052134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'传播途径-蔡'!$A$2</c:f>
              <c:strCache>
                <c:ptCount val="1"/>
                <c:pt idx="0">
                  <c:v>Hetersexual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'传播途径-蔡'!$B$1:$O$1</c:f>
              <c:strCache>
                <c:ptCount val="14"/>
                <c:pt idx="0">
                  <c:v>85-2005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 </c:v>
                </c:pt>
                <c:pt idx="10">
                  <c:v>2015 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'传播途径-蔡'!$B$2:$O$2</c:f>
              <c:numCache>
                <c:formatCode>General</c:formatCode>
                <c:ptCount val="14"/>
                <c:pt idx="0">
                  <c:v>11.3</c:v>
                </c:pt>
                <c:pt idx="1">
                  <c:v>30.6</c:v>
                </c:pt>
                <c:pt idx="2">
                  <c:v>38.9</c:v>
                </c:pt>
                <c:pt idx="3" formatCode="0.0_ ">
                  <c:v>40.946352045806101</c:v>
                </c:pt>
                <c:pt idx="4" formatCode="0.0_ ">
                  <c:v>48.329266308768503</c:v>
                </c:pt>
                <c:pt idx="5" formatCode="0.0_ ">
                  <c:v>58.388968615461401</c:v>
                </c:pt>
                <c:pt idx="6" formatCode="0.0_ ">
                  <c:v>65.703128145255405</c:v>
                </c:pt>
                <c:pt idx="7" formatCode="0.0_ ">
                  <c:v>68.021690079336196</c:v>
                </c:pt>
                <c:pt idx="8" formatCode="0.0_ ">
                  <c:v>69.360512211631303</c:v>
                </c:pt>
                <c:pt idx="9" formatCode="0.0_ ">
                  <c:v>66.394527589105394</c:v>
                </c:pt>
                <c:pt idx="10" formatCode="0.00_ ">
                  <c:v>66.3</c:v>
                </c:pt>
                <c:pt idx="11">
                  <c:v>67.099999999999994</c:v>
                </c:pt>
                <c:pt idx="12" formatCode="0.0">
                  <c:v>69.566284049006796</c:v>
                </c:pt>
                <c:pt idx="13" formatCode="0.0">
                  <c:v>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8-40DD-967D-981A069F8E0C}"/>
            </c:ext>
          </c:extLst>
        </c:ser>
        <c:ser>
          <c:idx val="1"/>
          <c:order val="1"/>
          <c:tx>
            <c:strRef>
              <c:f>'传播途径-蔡'!$A$3</c:f>
              <c:strCache>
                <c:ptCount val="1"/>
                <c:pt idx="0">
                  <c:v>Homosexual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'传播途径-蔡'!$B$1:$O$1</c:f>
              <c:strCache>
                <c:ptCount val="14"/>
                <c:pt idx="0">
                  <c:v>85-2005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 </c:v>
                </c:pt>
                <c:pt idx="10">
                  <c:v>2015 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'传播途径-蔡'!$B$3:$O$3</c:f>
              <c:numCache>
                <c:formatCode>General</c:formatCode>
                <c:ptCount val="14"/>
                <c:pt idx="0">
                  <c:v>0.3</c:v>
                </c:pt>
                <c:pt idx="1">
                  <c:v>2.5</c:v>
                </c:pt>
                <c:pt idx="2">
                  <c:v>3.4</c:v>
                </c:pt>
                <c:pt idx="3" formatCode="0.0_ ">
                  <c:v>6.1134128776428298</c:v>
                </c:pt>
                <c:pt idx="4" formatCode="0.0_ ">
                  <c:v>9.0662111599154098</c:v>
                </c:pt>
                <c:pt idx="5" formatCode="0.0_ ">
                  <c:v>11.971984775691</c:v>
                </c:pt>
                <c:pt idx="6" formatCode="0.0_ ">
                  <c:v>14.650348242682901</c:v>
                </c:pt>
                <c:pt idx="7" formatCode="0.0_ ">
                  <c:v>19.1280296964845</c:v>
                </c:pt>
                <c:pt idx="8" formatCode="0.0_ ">
                  <c:v>21.448307238207299</c:v>
                </c:pt>
                <c:pt idx="9" formatCode="0.0_ ">
                  <c:v>25.841296219360199</c:v>
                </c:pt>
                <c:pt idx="10" formatCode="0.00_ ">
                  <c:v>28.25</c:v>
                </c:pt>
                <c:pt idx="11">
                  <c:v>27.6</c:v>
                </c:pt>
                <c:pt idx="12" formatCode="0.0">
                  <c:v>25.542702509813299</c:v>
                </c:pt>
                <c:pt idx="13" formatCode="0.0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8-40DD-967D-981A069F8E0C}"/>
            </c:ext>
          </c:extLst>
        </c:ser>
        <c:ser>
          <c:idx val="2"/>
          <c:order val="2"/>
          <c:tx>
            <c:strRef>
              <c:f>'传播途径-蔡'!$A$4</c:f>
              <c:strCache>
                <c:ptCount val="1"/>
                <c:pt idx="0">
                  <c:v>Injecting drug use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'传播途径-蔡'!$B$1:$O$1</c:f>
              <c:strCache>
                <c:ptCount val="14"/>
                <c:pt idx="0">
                  <c:v>85-2005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 </c:v>
                </c:pt>
                <c:pt idx="10">
                  <c:v>2015 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'传播途径-蔡'!$B$4:$O$4</c:f>
              <c:numCache>
                <c:formatCode>General</c:formatCode>
                <c:ptCount val="14"/>
                <c:pt idx="0">
                  <c:v>44.2</c:v>
                </c:pt>
                <c:pt idx="1">
                  <c:v>34.1</c:v>
                </c:pt>
                <c:pt idx="2">
                  <c:v>29.2</c:v>
                </c:pt>
                <c:pt idx="3" formatCode="0.0_ ">
                  <c:v>27.922897736365702</c:v>
                </c:pt>
                <c:pt idx="4" formatCode="0.0_ ">
                  <c:v>25.241581259150799</c:v>
                </c:pt>
                <c:pt idx="5" formatCode="0.0_ ">
                  <c:v>19.1177388157484</c:v>
                </c:pt>
                <c:pt idx="6" formatCode="0.0_ ">
                  <c:v>14.184682689856</c:v>
                </c:pt>
                <c:pt idx="7" formatCode="0.0_ ">
                  <c:v>10.017711138607901</c:v>
                </c:pt>
                <c:pt idx="8" formatCode="0.0_ ">
                  <c:v>7.7175734306860901</c:v>
                </c:pt>
                <c:pt idx="9" formatCode="0.0_ ">
                  <c:v>6.0047729007449204</c:v>
                </c:pt>
                <c:pt idx="10" formatCode="0.0_ ">
                  <c:v>4.3</c:v>
                </c:pt>
                <c:pt idx="11" formatCode="0.0">
                  <c:v>4</c:v>
                </c:pt>
                <c:pt idx="12" formatCode="0.0">
                  <c:v>3.4086178184846001</c:v>
                </c:pt>
                <c:pt idx="13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C8-40DD-967D-981A069F8E0C}"/>
            </c:ext>
          </c:extLst>
        </c:ser>
        <c:ser>
          <c:idx val="3"/>
          <c:order val="3"/>
          <c:tx>
            <c:strRef>
              <c:f>'传播途径-蔡'!$A$5</c:f>
              <c:strCache>
                <c:ptCount val="1"/>
                <c:pt idx="0">
                  <c:v>Blood/Blood Products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'传播途径-蔡'!$B$1:$O$1</c:f>
              <c:strCache>
                <c:ptCount val="14"/>
                <c:pt idx="0">
                  <c:v>85-2005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 </c:v>
                </c:pt>
                <c:pt idx="10">
                  <c:v>2015 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'传播途径-蔡'!$B$5:$O$5</c:f>
              <c:numCache>
                <c:formatCode>General</c:formatCode>
                <c:ptCount val="14"/>
                <c:pt idx="0">
                  <c:v>29.6</c:v>
                </c:pt>
                <c:pt idx="1">
                  <c:v>17</c:v>
                </c:pt>
                <c:pt idx="2">
                  <c:v>9.5</c:v>
                </c:pt>
                <c:pt idx="3" formatCode="0.0_ ">
                  <c:v>6.1151910663797899</c:v>
                </c:pt>
                <c:pt idx="4" formatCode="0.0_ ">
                  <c:v>4.3175532780217996</c:v>
                </c:pt>
                <c:pt idx="5" formatCode="0.0_ ">
                  <c:v>3.2164472452736002</c:v>
                </c:pt>
                <c:pt idx="6" formatCode="0.0_ ">
                  <c:v>2.4504475488814599</c:v>
                </c:pt>
                <c:pt idx="7" formatCode="0.0_ ">
                  <c:v>1.31741757041997</c:v>
                </c:pt>
                <c:pt idx="8" formatCode="0.0_ ">
                  <c:v>0.15645979205273</c:v>
                </c:pt>
                <c:pt idx="9" formatCode="0.0_ ">
                  <c:v>7.8260113428855693E-2</c:v>
                </c:pt>
                <c:pt idx="10" formatCode="0.0_ ">
                  <c:v>4.1074087385120903E-2</c:v>
                </c:pt>
                <c:pt idx="11" formatCode="0.0">
                  <c:v>0</c:v>
                </c:pt>
                <c:pt idx="12" formatCode="0.0">
                  <c:v>4.4605685738075404E-3</c:v>
                </c:pt>
                <c:pt idx="13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C8-40DD-967D-981A069F8E0C}"/>
            </c:ext>
          </c:extLst>
        </c:ser>
        <c:ser>
          <c:idx val="4"/>
          <c:order val="4"/>
          <c:tx>
            <c:strRef>
              <c:f>'传播途径-蔡'!$A$6</c:f>
              <c:strCache>
                <c:ptCount val="1"/>
                <c:pt idx="0">
                  <c:v>Mother-to-Child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'传播途径-蔡'!$B$1:$O$1</c:f>
              <c:strCache>
                <c:ptCount val="14"/>
                <c:pt idx="0">
                  <c:v>85-2005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 </c:v>
                </c:pt>
                <c:pt idx="10">
                  <c:v>2015 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'传播途径-蔡'!$B$6:$O$6</c:f>
              <c:numCache>
                <c:formatCode>General</c:formatCode>
                <c:ptCount val="14"/>
                <c:pt idx="0">
                  <c:v>1.1000000000000001</c:v>
                </c:pt>
                <c:pt idx="1">
                  <c:v>1.5</c:v>
                </c:pt>
                <c:pt idx="2">
                  <c:v>1.5</c:v>
                </c:pt>
                <c:pt idx="3" formatCode="0.0_ ">
                  <c:v>1.2518448708145899</c:v>
                </c:pt>
                <c:pt idx="4" formatCode="0.0_ ">
                  <c:v>1.3291036277859101</c:v>
                </c:pt>
                <c:pt idx="5" formatCode="0.0_ ">
                  <c:v>1.22293629500218</c:v>
                </c:pt>
                <c:pt idx="6" formatCode="0.0_ ">
                  <c:v>1.1634928942389</c:v>
                </c:pt>
                <c:pt idx="7" formatCode="0.0_ ">
                  <c:v>0.95712933983550497</c:v>
                </c:pt>
                <c:pt idx="8" formatCode="0.0_ ">
                  <c:v>0.88549584438353701</c:v>
                </c:pt>
                <c:pt idx="9" formatCode="0.0_ ">
                  <c:v>0.70627336933942697</c:v>
                </c:pt>
                <c:pt idx="10" formatCode="0.0_ ">
                  <c:v>0.60789649329979001</c:v>
                </c:pt>
                <c:pt idx="11">
                  <c:v>0.5</c:v>
                </c:pt>
                <c:pt idx="12" formatCode="0.0">
                  <c:v>0.44010943261567698</c:v>
                </c:pt>
                <c:pt idx="13" formatCode="0.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C8-40DD-967D-981A069F8E0C}"/>
            </c:ext>
          </c:extLst>
        </c:ser>
        <c:ser>
          <c:idx val="5"/>
          <c:order val="5"/>
          <c:tx>
            <c:strRef>
              <c:f>'传播途径-蔡'!$A$7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'传播途径-蔡'!$B$1:$O$1</c:f>
              <c:strCache>
                <c:ptCount val="14"/>
                <c:pt idx="0">
                  <c:v>85-2005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 </c:v>
                </c:pt>
                <c:pt idx="10">
                  <c:v>2015 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'传播途径-蔡'!$B$7:$O$7</c:f>
              <c:numCache>
                <c:formatCode>General</c:formatCode>
                <c:ptCount val="14"/>
                <c:pt idx="0">
                  <c:v>13.5</c:v>
                </c:pt>
                <c:pt idx="1">
                  <c:v>14.3</c:v>
                </c:pt>
                <c:pt idx="2">
                  <c:v>17.5</c:v>
                </c:pt>
                <c:pt idx="3" formatCode="0.0_ ">
                  <c:v>17.650301402990898</c:v>
                </c:pt>
                <c:pt idx="4" formatCode="0.0_ ">
                  <c:v>11.7162843663576</c:v>
                </c:pt>
                <c:pt idx="5" formatCode="0.0_ ">
                  <c:v>6.0819242528233604</c:v>
                </c:pt>
                <c:pt idx="6" formatCode="0.0_ ">
                  <c:v>1.84790047908531</c:v>
                </c:pt>
                <c:pt idx="7" formatCode="0.0_ ">
                  <c:v>0.55802217531600995</c:v>
                </c:pt>
                <c:pt idx="8" formatCode="0.0_ ">
                  <c:v>0.43165148303909301</c:v>
                </c:pt>
                <c:pt idx="9" formatCode="0.0_ ">
                  <c:v>0.97486980802117895</c:v>
                </c:pt>
                <c:pt idx="10" formatCode="0.0_ ">
                  <c:v>0.5</c:v>
                </c:pt>
                <c:pt idx="11">
                  <c:v>0.8</c:v>
                </c:pt>
                <c:pt idx="12" formatCode="0.0">
                  <c:v>1.0378256215058901</c:v>
                </c:pt>
                <c:pt idx="13" formatCode="0.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C8-40DD-967D-981A069F8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561168"/>
        <c:axId val="595558544"/>
      </c:barChart>
      <c:catAx>
        <c:axId val="59556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558544"/>
        <c:crosses val="autoZero"/>
        <c:auto val="1"/>
        <c:lblAlgn val="ctr"/>
        <c:lblOffset val="100"/>
        <c:noMultiLvlLbl val="0"/>
      </c:catAx>
      <c:valAx>
        <c:axId val="5955585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56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0000030779099022E-2"/>
          <c:y val="0.93738189744189071"/>
          <c:w val="0.89999993844180193"/>
          <c:h val="4.4294020241137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Tested!$B$3</c:f>
              <c:strCache>
                <c:ptCount val="1"/>
                <c:pt idx="0">
                  <c:v>Tested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37-438A-BFE7-62DD46FF23A4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37-438A-BFE7-62DD46FF2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Tested!$C$2:$Q$2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Tested!$C$3:$Q$3</c:f>
              <c:numCache>
                <c:formatCode>General</c:formatCode>
                <c:ptCount val="15"/>
                <c:pt idx="0">
                  <c:v>19.7</c:v>
                </c:pt>
                <c:pt idx="1">
                  <c:v>25.3</c:v>
                </c:pt>
                <c:pt idx="2">
                  <c:v>27.7</c:v>
                </c:pt>
                <c:pt idx="3">
                  <c:v>23.3</c:v>
                </c:pt>
                <c:pt idx="4">
                  <c:v>45</c:v>
                </c:pt>
                <c:pt idx="5">
                  <c:v>55.6</c:v>
                </c:pt>
                <c:pt idx="6">
                  <c:v>64.599999999999994</c:v>
                </c:pt>
                <c:pt idx="7">
                  <c:v>84.2</c:v>
                </c:pt>
                <c:pt idx="8">
                  <c:v>101.3</c:v>
                </c:pt>
                <c:pt idx="9">
                  <c:v>111.1</c:v>
                </c:pt>
                <c:pt idx="10">
                  <c:v>127.6</c:v>
                </c:pt>
                <c:pt idx="11">
                  <c:v>143.6</c:v>
                </c:pt>
                <c:pt idx="12">
                  <c:v>169.2</c:v>
                </c:pt>
                <c:pt idx="13">
                  <c:v>200</c:v>
                </c:pt>
                <c:pt idx="14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7-438A-BFE7-62DD46FF2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648288"/>
        <c:axId val="639650256"/>
      </c:barChart>
      <c:catAx>
        <c:axId val="63964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650256"/>
        <c:crosses val="autoZero"/>
        <c:auto val="1"/>
        <c:lblAlgn val="ctr"/>
        <c:lblOffset val="100"/>
        <c:noMultiLvlLbl val="0"/>
      </c:catAx>
      <c:valAx>
        <c:axId val="63965025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6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81869052963553E-2"/>
          <c:y val="5.8851179048416129E-2"/>
          <c:w val="0.92049509988357359"/>
          <c:h val="0.85965325653891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Diagnosed!$B$3</c:f>
              <c:strCache>
                <c:ptCount val="1"/>
                <c:pt idx="0">
                  <c:v>HIV/AIDS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A0-4C5C-92F5-BAD46B383FB3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C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A0-4C5C-92F5-BAD46B383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Diagnosed!$C$2:$T$2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Diagnosed!$C$3:$T$3</c:f>
              <c:numCache>
                <c:formatCode>General</c:formatCode>
                <c:ptCount val="18"/>
                <c:pt idx="0">
                  <c:v>8219</c:v>
                </c:pt>
                <c:pt idx="1">
                  <c:v>9732</c:v>
                </c:pt>
                <c:pt idx="2">
                  <c:v>21691</c:v>
                </c:pt>
                <c:pt idx="3">
                  <c:v>47606</c:v>
                </c:pt>
                <c:pt idx="4">
                  <c:v>40711</c:v>
                </c:pt>
                <c:pt idx="5">
                  <c:v>44070</c:v>
                </c:pt>
                <c:pt idx="6">
                  <c:v>48161</c:v>
                </c:pt>
                <c:pt idx="7">
                  <c:v>56362</c:v>
                </c:pt>
                <c:pt idx="8">
                  <c:v>61626</c:v>
                </c:pt>
                <c:pt idx="9">
                  <c:v>64338</c:v>
                </c:pt>
                <c:pt idx="10">
                  <c:v>74517</c:v>
                </c:pt>
                <c:pt idx="11">
                  <c:v>82434</c:v>
                </c:pt>
                <c:pt idx="12">
                  <c:v>90119</c:v>
                </c:pt>
                <c:pt idx="13">
                  <c:v>103501</c:v>
                </c:pt>
                <c:pt idx="14">
                  <c:v>115465</c:v>
                </c:pt>
                <c:pt idx="15">
                  <c:v>124555</c:v>
                </c:pt>
                <c:pt idx="16">
                  <c:v>134512</c:v>
                </c:pt>
                <c:pt idx="17">
                  <c:v>148589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A0-4C5C-92F5-BAD46B383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170984"/>
        <c:axId val="591171640"/>
      </c:barChart>
      <c:catAx>
        <c:axId val="591170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171640"/>
        <c:crosses val="autoZero"/>
        <c:auto val="1"/>
        <c:lblAlgn val="ctr"/>
        <c:lblOffset val="100"/>
        <c:noMultiLvlLbl val="0"/>
      </c:catAx>
      <c:valAx>
        <c:axId val="591171640"/>
        <c:scaling>
          <c:orientation val="minMax"/>
          <c:max val="1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170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Newly enrolled on ART</c:v>
                </c:pt>
              </c:strCache>
            </c:strRef>
          </c:tx>
          <c:spPr>
            <a:solidFill>
              <a:srgbClr val="D60093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-1.242037269724334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E-4711-AD84-075086616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Sheet1!$A$3:$A$17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Sheet1!$B$3:$B$17</c:f>
              <c:numCache>
                <c:formatCode>0.0</c:formatCode>
                <c:ptCount val="15"/>
                <c:pt idx="0">
                  <c:v>0.95730000000000004</c:v>
                </c:pt>
                <c:pt idx="1">
                  <c:v>0.85450000000000004</c:v>
                </c:pt>
                <c:pt idx="2">
                  <c:v>0.89249999999999996</c:v>
                </c:pt>
                <c:pt idx="3">
                  <c:v>1.2159</c:v>
                </c:pt>
                <c:pt idx="4">
                  <c:v>1.6572</c:v>
                </c:pt>
                <c:pt idx="5">
                  <c:v>2.0768</c:v>
                </c:pt>
                <c:pt idx="6">
                  <c:v>2.5726</c:v>
                </c:pt>
                <c:pt idx="7">
                  <c:v>4.5842999999999998</c:v>
                </c:pt>
                <c:pt idx="8">
                  <c:v>5.5837000000000003</c:v>
                </c:pt>
                <c:pt idx="9">
                  <c:v>7.0359999999999996</c:v>
                </c:pt>
                <c:pt idx="10">
                  <c:v>8.5274000000000001</c:v>
                </c:pt>
                <c:pt idx="11">
                  <c:v>10.779299999999999</c:v>
                </c:pt>
                <c:pt idx="12">
                  <c:v>11.7</c:v>
                </c:pt>
                <c:pt idx="13">
                  <c:v>13.2</c:v>
                </c:pt>
                <c:pt idx="14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E-4711-AD84-07508661642C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Total currently taking ART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4E-4711-AD84-075086616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Sheet1!$A$3:$A$17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Sheet1!$C$3:$C$17</c:f>
              <c:numCache>
                <c:formatCode>0.0</c:formatCode>
                <c:ptCount val="15"/>
                <c:pt idx="0">
                  <c:v>1.2612000000000001</c:v>
                </c:pt>
                <c:pt idx="1">
                  <c:v>1.9218999999999999</c:v>
                </c:pt>
                <c:pt idx="2">
                  <c:v>2.5838999999999999</c:v>
                </c:pt>
                <c:pt idx="3">
                  <c:v>3.4746000000000001</c:v>
                </c:pt>
                <c:pt idx="4">
                  <c:v>4.8254000000000001</c:v>
                </c:pt>
                <c:pt idx="5">
                  <c:v>6.5480999999999998</c:v>
                </c:pt>
                <c:pt idx="6">
                  <c:v>8.6121999999999996</c:v>
                </c:pt>
                <c:pt idx="7">
                  <c:v>12.6151</c:v>
                </c:pt>
                <c:pt idx="8">
                  <c:v>17.0655</c:v>
                </c:pt>
                <c:pt idx="9">
                  <c:v>22.748899999999999</c:v>
                </c:pt>
                <c:pt idx="10">
                  <c:v>29.535799999999998</c:v>
                </c:pt>
                <c:pt idx="11">
                  <c:v>38.700000000000003</c:v>
                </c:pt>
                <c:pt idx="12">
                  <c:v>49.5</c:v>
                </c:pt>
                <c:pt idx="13">
                  <c:v>61</c:v>
                </c:pt>
                <c:pt idx="14">
                  <c:v>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4E-4711-AD84-075086616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095216"/>
        <c:axId val="591086032"/>
      </c:barChart>
      <c:catAx>
        <c:axId val="59109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086032"/>
        <c:crosses val="autoZero"/>
        <c:auto val="1"/>
        <c:lblAlgn val="ctr"/>
        <c:lblOffset val="100"/>
        <c:noMultiLvlLbl val="0"/>
      </c:catAx>
      <c:valAx>
        <c:axId val="59108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09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5CE62-EB44-DB48-8FC0-D50FF1C810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30DB4-8EE6-C341-8D6D-55308C1F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30DB4-8EE6-C341-8D6D-55308C1F1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6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CD602-10EA-408F-BB8E-F9F5EDD7283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18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91935-6F23-4878-97B3-7A641285B5B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72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CD602-10EA-408F-BB8E-F9F5EDD7283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86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CD602-10EA-408F-BB8E-F9F5EDD7283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83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CD602-10EA-408F-BB8E-F9F5EDD7283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720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0DB4-8EE6-C341-8D6D-55308C1F17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5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0DB4-8EE6-C341-8D6D-55308C1F17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0DB4-8EE6-C341-8D6D-55308C1F17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9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457200" y="4706944"/>
            <a:ext cx="8229600" cy="0"/>
          </a:xfrm>
          <a:prstGeom prst="line">
            <a:avLst/>
          </a:prstGeom>
          <a:ln w="3175">
            <a:solidFill>
              <a:srgbClr val="9595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397F4-AE99-E743-ABF2-260A5D1845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262718" y="4857912"/>
            <a:ext cx="4618564" cy="942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50987" y="868200"/>
            <a:ext cx="3014027" cy="1348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4" y="-1"/>
            <a:ext cx="4561050" cy="5143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A23AC-9E0C-384A-80A2-9ADF3F29FA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20343" y="4275300"/>
            <a:ext cx="3876591" cy="5810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1250631" y="171930"/>
            <a:ext cx="6642738" cy="44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715" tIns="30857" rIns="61715" bIns="30857" anchor="ctr"/>
          <a:lstStyle/>
          <a:p>
            <a:pPr algn="ctr" eaLnBrk="0" hangingPunct="0"/>
            <a:r>
              <a:rPr lang="en-US" altLang="zh-CN" sz="24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itchFamily="2" charset="-122"/>
              </a:rPr>
              <a:t>Number of PLWH </a:t>
            </a:r>
            <a:r>
              <a:rPr lang="en-US" altLang="zh-CN" sz="2400" b="1" dirty="0">
                <a:solidFill>
                  <a:srgbClr val="D60093"/>
                </a:solidFill>
                <a:latin typeface="Arial Black" panose="020B0A04020102020204" pitchFamily="34" charset="0"/>
                <a:ea typeface="华文中宋" pitchFamily="2" charset="-122"/>
              </a:rPr>
              <a:t>on ART </a:t>
            </a:r>
            <a:r>
              <a:rPr lang="en-US" altLang="zh-CN" sz="24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itchFamily="2" charset="-122"/>
              </a:rPr>
              <a:t>in China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622524" y="611271"/>
            <a:ext cx="5898952" cy="62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090239"/>
              </p:ext>
            </p:extLst>
          </p:nvPr>
        </p:nvGraphicFramePr>
        <p:xfrm>
          <a:off x="737574" y="753642"/>
          <a:ext cx="7668852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/>
          <p:cNvSpPr txBox="1"/>
          <p:nvPr/>
        </p:nvSpPr>
        <p:spPr>
          <a:xfrm rot="16200000">
            <a:off x="-574080" y="2421709"/>
            <a:ext cx="23819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Number PLWH on ART (10,000)</a:t>
            </a:r>
          </a:p>
        </p:txBody>
      </p:sp>
      <p:sp>
        <p:nvSpPr>
          <p:cNvPr id="7" name="灯片编号占位符 9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F2B667E-C55B-4729-9C2B-B0BC1EBF94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32191"/>
              </p:ext>
            </p:extLst>
          </p:nvPr>
        </p:nvGraphicFramePr>
        <p:xfrm>
          <a:off x="848336" y="1412590"/>
          <a:ext cx="7290809" cy="2179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23">
                  <a:extLst>
                    <a:ext uri="{9D8B030D-6E8A-4147-A177-3AD203B41FA5}">
                      <a16:colId xmlns:a16="http://schemas.microsoft.com/office/drawing/2014/main" val="2899057477"/>
                    </a:ext>
                  </a:extLst>
                </a:gridCol>
              </a:tblGrid>
              <a:tr h="249878"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2005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2007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2009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2011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solidFill>
                            <a:srgbClr val="9900CC"/>
                          </a:solidFill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Diagnose</a:t>
                      </a: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9900CC"/>
                          </a:solidFill>
                          <a:latin typeface="+mn-lt"/>
                        </a:rPr>
                        <a:t>21%</a:t>
                      </a:r>
                      <a:endParaRPr lang="zh-CN" altLang="en-US" sz="1800" b="1" dirty="0">
                        <a:solidFill>
                          <a:srgbClr val="9900CC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9900CC"/>
                          </a:solidFill>
                          <a:latin typeface="+mn-lt"/>
                        </a:rPr>
                        <a:t>30%</a:t>
                      </a:r>
                      <a:endParaRPr lang="zh-CN" altLang="en-US" sz="1800" b="1" dirty="0">
                        <a:solidFill>
                          <a:srgbClr val="9900CC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9900CC"/>
                          </a:solidFill>
                          <a:latin typeface="+mn-lt"/>
                        </a:rPr>
                        <a:t>37%</a:t>
                      </a:r>
                      <a:endParaRPr lang="zh-CN" altLang="en-US" sz="1800" b="1" dirty="0">
                        <a:solidFill>
                          <a:srgbClr val="9900CC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9900CC"/>
                          </a:solidFill>
                          <a:latin typeface="+mn-lt"/>
                        </a:rPr>
                        <a:t>45%</a:t>
                      </a:r>
                      <a:endParaRPr lang="zh-CN" altLang="en-US" sz="1800" b="1" dirty="0">
                        <a:solidFill>
                          <a:srgbClr val="9900CC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9900CC"/>
                          </a:solidFill>
                          <a:latin typeface="+mn-lt"/>
                        </a:rPr>
                        <a:t>54%</a:t>
                      </a:r>
                      <a:endParaRPr lang="zh-CN" altLang="en-US" sz="1800" b="1" dirty="0">
                        <a:solidFill>
                          <a:srgbClr val="9900CC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9900CC"/>
                          </a:solidFill>
                          <a:latin typeface="+mn-lt"/>
                        </a:rPr>
                        <a:t>68%</a:t>
                      </a:r>
                      <a:endParaRPr lang="zh-CN" altLang="en-US" sz="1800" b="1" dirty="0">
                        <a:solidFill>
                          <a:srgbClr val="9900CC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9900CC"/>
                          </a:solidFill>
                          <a:latin typeface="Arial Black" panose="020B0A04020102020204" pitchFamily="34" charset="0"/>
                        </a:rPr>
                        <a:t>69%</a:t>
                      </a:r>
                      <a:endParaRPr lang="zh-CN" altLang="en-US" sz="1800" b="1" dirty="0" smtClean="0">
                        <a:solidFill>
                          <a:srgbClr val="9900CC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baseline="0" dirty="0" smtClean="0">
                          <a:solidFill>
                            <a:srgbClr val="CC3399"/>
                          </a:solidFill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ART Coverage</a:t>
                      </a: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CC3399"/>
                          </a:solidFill>
                          <a:latin typeface="+mn-lt"/>
                        </a:rPr>
                        <a:t>9.8%</a:t>
                      </a:r>
                      <a:endParaRPr lang="zh-CN" altLang="en-US" sz="1800" b="1" dirty="0">
                        <a:solidFill>
                          <a:srgbClr val="CC3399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CC3399"/>
                          </a:solidFill>
                          <a:latin typeface="+mn-lt"/>
                        </a:rPr>
                        <a:t>20%</a:t>
                      </a:r>
                      <a:endParaRPr lang="zh-CN" altLang="en-US" sz="1800" b="1" dirty="0">
                        <a:solidFill>
                          <a:srgbClr val="CC3399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CC3399"/>
                          </a:solidFill>
                          <a:latin typeface="+mn-lt"/>
                        </a:rPr>
                        <a:t>23%</a:t>
                      </a:r>
                      <a:endParaRPr lang="zh-CN" altLang="en-US" sz="1800" b="1" dirty="0">
                        <a:solidFill>
                          <a:srgbClr val="CC3399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CC3399"/>
                          </a:solidFill>
                          <a:latin typeface="+mn-lt"/>
                        </a:rPr>
                        <a:t>35%</a:t>
                      </a:r>
                      <a:endParaRPr lang="zh-CN" altLang="en-US" sz="1800" b="1" dirty="0">
                        <a:solidFill>
                          <a:srgbClr val="CC3399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CC3399"/>
                          </a:solidFill>
                          <a:latin typeface="+mn-lt"/>
                        </a:rPr>
                        <a:t>51%</a:t>
                      </a:r>
                      <a:endParaRPr lang="zh-CN" altLang="en-US" sz="1800" b="1" dirty="0">
                        <a:solidFill>
                          <a:srgbClr val="CC3399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CC3399"/>
                          </a:solidFill>
                          <a:latin typeface="+mn-lt"/>
                        </a:rPr>
                        <a:t>67%</a:t>
                      </a:r>
                      <a:endParaRPr lang="zh-CN" altLang="en-US" sz="1800" b="1" dirty="0">
                        <a:solidFill>
                          <a:srgbClr val="CC3399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CC3399"/>
                          </a:solidFill>
                          <a:latin typeface="Arial Black" panose="020B0A04020102020204" pitchFamily="34" charset="0"/>
                        </a:rPr>
                        <a:t>83%</a:t>
                      </a:r>
                      <a:endParaRPr lang="zh-CN" altLang="en-US" sz="1800" b="1" dirty="0">
                        <a:solidFill>
                          <a:srgbClr val="CC33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Viral</a:t>
                      </a:r>
                      <a:r>
                        <a:rPr lang="en-US" altLang="zh-CN" sz="15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 suppression</a:t>
                      </a:r>
                      <a:endParaRPr lang="en-US" altLang="zh-CN" sz="15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-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-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-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85%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86%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90%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94%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09" name="Rectangle 2"/>
          <p:cNvSpPr txBox="1">
            <a:spLocks noChangeArrowheads="1"/>
          </p:cNvSpPr>
          <p:nvPr/>
        </p:nvSpPr>
        <p:spPr bwMode="auto">
          <a:xfrm>
            <a:off x="1485900" y="411511"/>
            <a:ext cx="6172200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0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90-90-90 in China</a:t>
            </a:r>
            <a:endParaRPr lang="zh-CN" altLang="en-US" sz="2400" b="1" dirty="0">
              <a:solidFill>
                <a:srgbClr val="0070C0"/>
              </a:solidFill>
              <a:latin typeface="Arial Black" panose="020B0A040201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9"/>
          <p:cNvSpPr txBox="1">
            <a:spLocks/>
          </p:cNvSpPr>
          <p:nvPr/>
        </p:nvSpPr>
        <p:spPr>
          <a:xfrm>
            <a:off x="6666712" y="46741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F2B667E-C55B-4729-9C2B-B0BC1EBF94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06858"/>
              </p:ext>
            </p:extLst>
          </p:nvPr>
        </p:nvGraphicFramePr>
        <p:xfrm>
          <a:off x="223869" y="1481785"/>
          <a:ext cx="8576444" cy="2179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0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0391">
                  <a:extLst>
                    <a:ext uri="{9D8B030D-6E8A-4147-A177-3AD203B41FA5}">
                      <a16:colId xmlns:a16="http://schemas.microsoft.com/office/drawing/2014/main" val="2899057477"/>
                    </a:ext>
                  </a:extLst>
                </a:gridCol>
                <a:gridCol w="840391">
                  <a:extLst>
                    <a:ext uri="{9D8B030D-6E8A-4147-A177-3AD203B41FA5}">
                      <a16:colId xmlns:a16="http://schemas.microsoft.com/office/drawing/2014/main" val="2319234702"/>
                    </a:ext>
                  </a:extLst>
                </a:gridCol>
              </a:tblGrid>
              <a:tr h="249878"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E51836"/>
                          </a:solidFill>
                          <a:latin typeface="+mn-lt"/>
                        </a:rPr>
                        <a:t>Beijing</a:t>
                      </a:r>
                      <a:endParaRPr lang="zh-CN" altLang="en-US" sz="1800" b="1" dirty="0">
                        <a:solidFill>
                          <a:srgbClr val="E51836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Tianjin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Shanghai</a:t>
                      </a:r>
                      <a:endParaRPr lang="zh-CN" altLang="en-US" sz="1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Chongqing</a:t>
                      </a:r>
                      <a:endParaRPr lang="zh-CN" altLang="en-US" sz="1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E51836"/>
                          </a:solidFill>
                          <a:latin typeface="+mn-lt"/>
                        </a:rPr>
                        <a:t>Yunnan</a:t>
                      </a:r>
                      <a:endParaRPr lang="zh-CN" altLang="en-US" sz="1800" b="1" dirty="0">
                        <a:solidFill>
                          <a:srgbClr val="E51836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Guizhou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Hunan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China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91" marR="68591" marT="34311" marB="34311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solidFill>
                            <a:srgbClr val="9900CC"/>
                          </a:solidFill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Diagnose</a:t>
                      </a: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9900CC"/>
                          </a:solidFill>
                          <a:latin typeface="Arial Black" panose="020B0A04020102020204" pitchFamily="34" charset="0"/>
                        </a:rPr>
                        <a:t>80%</a:t>
                      </a:r>
                      <a:endParaRPr lang="zh-CN" altLang="en-US" sz="1600" b="1" dirty="0">
                        <a:solidFill>
                          <a:srgbClr val="9900CC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9900CC"/>
                          </a:solidFill>
                          <a:latin typeface="Arial Black" panose="020B0A04020102020204" pitchFamily="34" charset="0"/>
                        </a:rPr>
                        <a:t>58%</a:t>
                      </a:r>
                      <a:endParaRPr lang="zh-CN" altLang="en-US" sz="1600" b="1" dirty="0">
                        <a:solidFill>
                          <a:srgbClr val="9900CC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9900CC"/>
                          </a:solidFill>
                          <a:latin typeface="Arial Black" panose="020B0A04020102020204" pitchFamily="34" charset="0"/>
                        </a:rPr>
                        <a:t>&lt;50%</a:t>
                      </a:r>
                      <a:endParaRPr lang="zh-CN" altLang="en-US" sz="1600" b="1" dirty="0">
                        <a:solidFill>
                          <a:srgbClr val="9900CC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9900CC"/>
                          </a:solidFill>
                          <a:latin typeface="Arial Black" panose="020B0A04020102020204" pitchFamily="34" charset="0"/>
                        </a:rPr>
                        <a:t>72%</a:t>
                      </a:r>
                      <a:endParaRPr lang="zh-CN" altLang="en-US" sz="1600" b="1" dirty="0">
                        <a:solidFill>
                          <a:srgbClr val="9900CC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9900CC"/>
                          </a:solidFill>
                          <a:latin typeface="Arial Black" panose="020B0A04020102020204" pitchFamily="34" charset="0"/>
                        </a:rPr>
                        <a:t>81%</a:t>
                      </a:r>
                      <a:endParaRPr lang="zh-CN" altLang="en-US" sz="1600" b="1" dirty="0">
                        <a:solidFill>
                          <a:srgbClr val="9900CC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9900CC"/>
                          </a:solidFill>
                          <a:latin typeface="Arial Black" panose="020B0A04020102020204" pitchFamily="34" charset="0"/>
                        </a:rPr>
                        <a:t>61%</a:t>
                      </a:r>
                      <a:endParaRPr lang="zh-CN" altLang="en-US" sz="1600" b="1" dirty="0">
                        <a:solidFill>
                          <a:srgbClr val="9900CC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9900CC"/>
                          </a:solidFill>
                          <a:latin typeface="Arial Black" panose="020B0A04020102020204" pitchFamily="34" charset="0"/>
                        </a:rPr>
                        <a:t>54%</a:t>
                      </a:r>
                      <a:endParaRPr lang="zh-CN" altLang="en-US" sz="1600" b="1" dirty="0" smtClean="0">
                        <a:solidFill>
                          <a:srgbClr val="9900CC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9900CC"/>
                          </a:solidFill>
                          <a:latin typeface="Arial Black" panose="020B0A04020102020204" pitchFamily="34" charset="0"/>
                        </a:rPr>
                        <a:t>69%</a:t>
                      </a:r>
                      <a:endParaRPr lang="zh-CN" altLang="en-US" sz="1800" b="1" dirty="0" smtClean="0">
                        <a:solidFill>
                          <a:srgbClr val="9900CC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baseline="0" dirty="0" smtClean="0">
                          <a:solidFill>
                            <a:srgbClr val="CC3399"/>
                          </a:solidFill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ART Coverage</a:t>
                      </a: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CC3399"/>
                          </a:solidFill>
                          <a:latin typeface="Arial Black" panose="020B0A04020102020204" pitchFamily="34" charset="0"/>
                        </a:rPr>
                        <a:t>90%</a:t>
                      </a:r>
                      <a:endParaRPr lang="zh-CN" altLang="en-US" sz="1600" b="1" dirty="0">
                        <a:solidFill>
                          <a:srgbClr val="CC33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CC3399"/>
                          </a:solidFill>
                          <a:latin typeface="Arial Black" panose="020B0A04020102020204" pitchFamily="34" charset="0"/>
                        </a:rPr>
                        <a:t>80%</a:t>
                      </a:r>
                      <a:endParaRPr lang="zh-CN" altLang="en-US" sz="1600" b="1" dirty="0">
                        <a:solidFill>
                          <a:srgbClr val="CC33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CC3399"/>
                          </a:solidFill>
                          <a:latin typeface="Arial Black" panose="020B0A04020102020204" pitchFamily="34" charset="0"/>
                        </a:rPr>
                        <a:t>82%</a:t>
                      </a:r>
                      <a:endParaRPr lang="zh-CN" altLang="en-US" sz="1600" b="1" dirty="0">
                        <a:solidFill>
                          <a:srgbClr val="CC33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CC3399"/>
                          </a:solidFill>
                          <a:latin typeface="Arial Black" panose="020B0A04020102020204" pitchFamily="34" charset="0"/>
                        </a:rPr>
                        <a:t>79%</a:t>
                      </a:r>
                      <a:endParaRPr lang="zh-CN" altLang="en-US" sz="1600" b="1" dirty="0">
                        <a:solidFill>
                          <a:srgbClr val="CC33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CC3399"/>
                          </a:solidFill>
                          <a:latin typeface="Arial Black" panose="020B0A04020102020204" pitchFamily="34" charset="0"/>
                        </a:rPr>
                        <a:t>88%</a:t>
                      </a:r>
                      <a:endParaRPr lang="zh-CN" altLang="en-US" sz="1600" b="1" dirty="0">
                        <a:solidFill>
                          <a:srgbClr val="CC33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CC3399"/>
                          </a:solidFill>
                          <a:latin typeface="Arial Black" panose="020B0A04020102020204" pitchFamily="34" charset="0"/>
                        </a:rPr>
                        <a:t>70%</a:t>
                      </a:r>
                      <a:endParaRPr lang="zh-CN" altLang="en-US" sz="1600" b="1" dirty="0">
                        <a:solidFill>
                          <a:srgbClr val="CC33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CC3399"/>
                          </a:solidFill>
                          <a:latin typeface="Arial Black" panose="020B0A04020102020204" pitchFamily="34" charset="0"/>
                        </a:rPr>
                        <a:t>73%</a:t>
                      </a:r>
                      <a:endParaRPr lang="zh-CN" altLang="en-US" sz="1600" b="1" dirty="0">
                        <a:solidFill>
                          <a:srgbClr val="CC33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CC3399"/>
                          </a:solidFill>
                          <a:latin typeface="Arial Black" panose="020B0A04020102020204" pitchFamily="34" charset="0"/>
                        </a:rPr>
                        <a:t>83%</a:t>
                      </a:r>
                      <a:endParaRPr lang="zh-CN" altLang="en-US" sz="1800" b="1" dirty="0">
                        <a:solidFill>
                          <a:srgbClr val="CC3399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Viral</a:t>
                      </a:r>
                      <a:r>
                        <a:rPr lang="en-US" altLang="zh-CN" sz="15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 suppression</a:t>
                      </a:r>
                      <a:endParaRPr lang="en-US" altLang="zh-CN" sz="15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99%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97%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96%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95%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96%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92%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94%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94%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91" marR="68591" marT="34311" marB="34311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09" name="Rectangle 2"/>
          <p:cNvSpPr txBox="1">
            <a:spLocks noChangeArrowheads="1"/>
          </p:cNvSpPr>
          <p:nvPr/>
        </p:nvSpPr>
        <p:spPr bwMode="auto">
          <a:xfrm>
            <a:off x="638700" y="338860"/>
            <a:ext cx="7500445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0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90-90-90 in </a:t>
            </a:r>
            <a:r>
              <a:rPr lang="en-US" altLang="zh-CN" sz="30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Selected Provinces in China 2018</a:t>
            </a:r>
            <a:endParaRPr lang="zh-CN" altLang="en-US" sz="2400" b="1" dirty="0">
              <a:solidFill>
                <a:srgbClr val="0070C0"/>
              </a:solidFill>
              <a:latin typeface="Arial Black" panose="020B0A040201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9"/>
          <p:cNvSpPr txBox="1">
            <a:spLocks/>
          </p:cNvSpPr>
          <p:nvPr/>
        </p:nvSpPr>
        <p:spPr>
          <a:xfrm>
            <a:off x="6666712" y="46741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F2B667E-C55B-4729-9C2B-B0BC1EBF94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9" name="Rectangle 2"/>
          <p:cNvSpPr txBox="1">
            <a:spLocks noChangeArrowheads="1"/>
          </p:cNvSpPr>
          <p:nvPr/>
        </p:nvSpPr>
        <p:spPr bwMode="auto">
          <a:xfrm>
            <a:off x="638700" y="330879"/>
            <a:ext cx="7500445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0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Challenges</a:t>
            </a:r>
            <a:endParaRPr lang="zh-CN" altLang="en-US" sz="2400" b="1" dirty="0">
              <a:solidFill>
                <a:srgbClr val="0070C0"/>
              </a:solidFill>
              <a:latin typeface="Arial Black" panose="020B0A040201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9"/>
          <p:cNvSpPr txBox="1">
            <a:spLocks/>
          </p:cNvSpPr>
          <p:nvPr/>
        </p:nvSpPr>
        <p:spPr>
          <a:xfrm>
            <a:off x="6666712" y="46741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F2B667E-C55B-4729-9C2B-B0BC1EBF94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7722" y="1381634"/>
            <a:ext cx="7748555" cy="25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zh-CN" sz="2400" b="1" dirty="0" smtClean="0">
                <a:ea typeface="华文中宋" panose="02010600040101010101" pitchFamily="2" charset="-122"/>
                <a:cs typeface="Arial" panose="020B0604020202020204" pitchFamily="34" charset="0"/>
              </a:rPr>
              <a:t>The most challenge is the first </a:t>
            </a:r>
            <a:r>
              <a:rPr lang="en-US" altLang="zh-CN" sz="2400" b="1" dirty="0" smtClean="0">
                <a:solidFill>
                  <a:schemeClr val="accent2"/>
                </a:solidFill>
                <a:ea typeface="华文中宋" panose="02010600040101010101" pitchFamily="2" charset="-122"/>
                <a:cs typeface="Arial" panose="020B0604020202020204" pitchFamily="34" charset="0"/>
              </a:rPr>
              <a:t>diagnosis</a:t>
            </a:r>
            <a:r>
              <a:rPr lang="en-US" altLang="zh-CN" sz="2400" b="1" dirty="0" smtClean="0">
                <a:ea typeface="华文中宋" panose="02010600040101010101" pitchFamily="2" charset="-122"/>
                <a:cs typeface="Arial" panose="020B0604020202020204" pitchFamily="34" charset="0"/>
              </a:rPr>
              <a:t>;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zh-CN" sz="2400" b="1" dirty="0" smtClean="0">
                <a:ea typeface="华文中宋" panose="02010600040101010101" pitchFamily="2" charset="-122"/>
                <a:cs typeface="Arial" panose="020B0604020202020204" pitchFamily="34" charset="0"/>
              </a:rPr>
              <a:t>The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ea typeface="华文中宋" panose="02010600040101010101" pitchFamily="2" charset="-122"/>
                <a:cs typeface="Arial" panose="020B0604020202020204" pitchFamily="34" charset="0"/>
              </a:rPr>
              <a:t>number of PLWH </a:t>
            </a:r>
            <a:r>
              <a:rPr lang="en-US" altLang="zh-CN" sz="2400" b="1" dirty="0" smtClean="0">
                <a:ea typeface="华文中宋" panose="02010600040101010101" pitchFamily="2" charset="-122"/>
                <a:cs typeface="Arial" panose="020B0604020202020204" pitchFamily="34" charset="0"/>
              </a:rPr>
              <a:t>is difficult to know. 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zh-CN" sz="2400" b="1" dirty="0" smtClean="0">
                <a:ea typeface="华文中宋" panose="02010600040101010101" pitchFamily="2" charset="-122"/>
                <a:cs typeface="Arial" panose="020B0604020202020204" pitchFamily="34" charset="0"/>
              </a:rPr>
              <a:t>The number of PLWH is based on </a:t>
            </a:r>
            <a:r>
              <a:rPr lang="en-US" altLang="zh-CN" sz="2400" b="1" dirty="0" smtClean="0">
                <a:solidFill>
                  <a:srgbClr val="CC0066"/>
                </a:solidFill>
                <a:ea typeface="华文中宋" panose="02010600040101010101" pitchFamily="2" charset="-122"/>
                <a:cs typeface="Arial" panose="020B0604020202020204" pitchFamily="34" charset="0"/>
              </a:rPr>
              <a:t>estimation</a:t>
            </a:r>
            <a:r>
              <a:rPr lang="en-US" altLang="zh-CN" sz="2400" b="1" dirty="0" smtClean="0">
                <a:ea typeface="华文中宋" panose="02010600040101010101" pitchFamily="2" charset="-122"/>
                <a:cs typeface="Arial" panose="020B0604020202020204" pitchFamily="34" charset="0"/>
              </a:rPr>
              <a:t>, that has considerable </a:t>
            </a:r>
            <a:r>
              <a:rPr lang="en-US" altLang="zh-CN" sz="2400" b="1" dirty="0" smtClean="0">
                <a:solidFill>
                  <a:srgbClr val="FF0000"/>
                </a:solidFill>
                <a:ea typeface="华文中宋" panose="02010600040101010101" pitchFamily="2" charset="-122"/>
                <a:cs typeface="Arial" panose="020B0604020202020204" pitchFamily="34" charset="0"/>
              </a:rPr>
              <a:t>uncertainty</a:t>
            </a:r>
            <a:r>
              <a:rPr lang="en-US" altLang="zh-CN" sz="2400" b="1" dirty="0" smtClean="0">
                <a:ea typeface="华文中宋" panose="02010600040101010101" pitchFamily="2" charset="-122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78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51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093908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Progress towards </a:t>
            </a:r>
            <a:b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90-90-90 Target </a:t>
            </a:r>
            <a:b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in China</a:t>
            </a:r>
            <a:endParaRPr lang="en-US" sz="2400" spc="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83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ea typeface="华文中宋" pitchFamily="2" charset="-122"/>
              </a:rPr>
              <a:t>Zunyou Wu</a:t>
            </a:r>
          </a:p>
          <a:p>
            <a:pPr algn="ctr"/>
            <a:r>
              <a:rPr lang="en-US" sz="1600" spc="100" dirty="0" smtClean="0">
                <a:solidFill>
                  <a:schemeClr val="bg1"/>
                </a:solidFill>
                <a:latin typeface="Arial Narrow"/>
                <a:cs typeface="Arial Narrow"/>
              </a:rPr>
              <a:t>China CDC</a:t>
            </a:r>
            <a:endParaRPr lang="en-US" sz="1600" spc="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50987" y="868200"/>
            <a:ext cx="3014027" cy="1348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20343" y="4275300"/>
            <a:ext cx="3876591" cy="5810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1298618" y="57054"/>
            <a:ext cx="6642738" cy="43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715" tIns="30857" rIns="61715" bIns="30857" anchor="ctr"/>
          <a:lstStyle/>
          <a:p>
            <a:pPr algn="ctr" eaLnBrk="0" hangingPunct="0"/>
            <a:r>
              <a:rPr lang="en-US" altLang="zh-CN" sz="225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itchFamily="2" charset="-122"/>
              </a:rPr>
              <a:t>Annual Reported HIV/AIDS cases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622524" y="450598"/>
            <a:ext cx="58989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113688" y="4697732"/>
            <a:ext cx="1600200" cy="273844"/>
          </a:xfrm>
        </p:spPr>
        <p:txBody>
          <a:bodyPr/>
          <a:lstStyle/>
          <a:p>
            <a:pPr algn="r">
              <a:defRPr/>
            </a:pPr>
            <a:fld id="{29E4F14D-09A0-4F85-92F5-D183054D93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838315"/>
              </p:ext>
            </p:extLst>
          </p:nvPr>
        </p:nvGraphicFramePr>
        <p:xfrm>
          <a:off x="1007604" y="512552"/>
          <a:ext cx="7128792" cy="409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/>
          <p:cNvSpPr txBox="1"/>
          <p:nvPr/>
        </p:nvSpPr>
        <p:spPr>
          <a:xfrm rot="16200000">
            <a:off x="-44493" y="2036291"/>
            <a:ext cx="2053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Annual </a:t>
            </a:r>
            <a:r>
              <a:rPr lang="en-US" altLang="zh-CN" sz="1200" dirty="0"/>
              <a:t>Newly Reported Cases</a:t>
            </a:r>
            <a:endParaRPr lang="en-US" sz="12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66772" y="1083817"/>
            <a:ext cx="4210457" cy="43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715" tIns="30857" rIns="61715" bIns="30857" anchor="ctr"/>
          <a:lstStyle/>
          <a:p>
            <a:pPr algn="ctr" eaLnBrk="0" hangingPunct="0"/>
            <a:r>
              <a:rPr lang="en-US" altLang="zh-CN" sz="2250" b="1" dirty="0">
                <a:solidFill>
                  <a:srgbClr val="CC0066"/>
                </a:solidFill>
                <a:ea typeface="华文中宋" pitchFamily="2" charset="-122"/>
              </a:rPr>
              <a:t>HIV Epidemic continue to Spread in China</a:t>
            </a:r>
          </a:p>
        </p:txBody>
      </p:sp>
    </p:spTree>
    <p:extLst>
      <p:ext uri="{BB962C8B-B14F-4D97-AF65-F5344CB8AC3E}">
        <p14:creationId xmlns:p14="http://schemas.microsoft.com/office/powerpoint/2010/main" val="26645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22294"/>
              </p:ext>
            </p:extLst>
          </p:nvPr>
        </p:nvGraphicFramePr>
        <p:xfrm>
          <a:off x="1488379" y="675970"/>
          <a:ext cx="6022732" cy="3037206"/>
        </p:xfrm>
        <a:graphic>
          <a:graphicData uri="http://schemas.openxmlformats.org/drawingml/2006/table">
            <a:tbl>
              <a:tblPr/>
              <a:tblGrid>
                <a:gridCol w="1996396">
                  <a:extLst>
                    <a:ext uri="{9D8B030D-6E8A-4147-A177-3AD203B41FA5}">
                      <a16:colId xmlns:a16="http://schemas.microsoft.com/office/drawing/2014/main" val="2719136317"/>
                    </a:ext>
                  </a:extLst>
                </a:gridCol>
                <a:gridCol w="824599">
                  <a:extLst>
                    <a:ext uri="{9D8B030D-6E8A-4147-A177-3AD203B41FA5}">
                      <a16:colId xmlns:a16="http://schemas.microsoft.com/office/drawing/2014/main" val="231535048"/>
                    </a:ext>
                  </a:extLst>
                </a:gridCol>
                <a:gridCol w="249356">
                  <a:extLst>
                    <a:ext uri="{9D8B030D-6E8A-4147-A177-3AD203B41FA5}">
                      <a16:colId xmlns:a16="http://schemas.microsoft.com/office/drawing/2014/main" val="3362689332"/>
                    </a:ext>
                  </a:extLst>
                </a:gridCol>
                <a:gridCol w="1653266">
                  <a:extLst>
                    <a:ext uri="{9D8B030D-6E8A-4147-A177-3AD203B41FA5}">
                      <a16:colId xmlns:a16="http://schemas.microsoft.com/office/drawing/2014/main" val="3514855270"/>
                    </a:ext>
                  </a:extLst>
                </a:gridCol>
                <a:gridCol w="1299115">
                  <a:extLst>
                    <a:ext uri="{9D8B030D-6E8A-4147-A177-3AD203B41FA5}">
                      <a16:colId xmlns:a16="http://schemas.microsoft.com/office/drawing/2014/main" val="1978917602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u="heavy" dirty="0" smtClean="0">
                          <a:solidFill>
                            <a:schemeClr val="tx1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Inf.</a:t>
                      </a:r>
                      <a:r>
                        <a:rPr lang="en-US" altLang="zh-CN" sz="1800" b="1" u="heavy" baseline="0" dirty="0" smtClean="0">
                          <a:solidFill>
                            <a:schemeClr val="tx1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 Dis.</a:t>
                      </a:r>
                      <a:endParaRPr lang="zh-CN" altLang="en-US" sz="1800" b="1" u="heavy" dirty="0">
                        <a:solidFill>
                          <a:schemeClr val="tx1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heavy" dirty="0" smtClean="0">
                          <a:solidFill>
                            <a:schemeClr val="tx1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Death</a:t>
                      </a:r>
                      <a:endParaRPr lang="zh-CN" altLang="en-US" sz="1800" b="1" u="heavy" dirty="0">
                        <a:solidFill>
                          <a:schemeClr val="tx1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heavy" dirty="0">
                          <a:solidFill>
                            <a:schemeClr val="tx1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u="heavy" dirty="0" smtClean="0">
                          <a:solidFill>
                            <a:schemeClr val="tx1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Mortality(/100,000)</a:t>
                      </a:r>
                      <a:endParaRPr lang="zh-CN" altLang="en-US" sz="1500" b="1" u="heavy" dirty="0">
                        <a:solidFill>
                          <a:schemeClr val="tx1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u="heavy" dirty="0" smtClean="0">
                          <a:solidFill>
                            <a:schemeClr val="tx1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Proportion%</a:t>
                      </a:r>
                      <a:endParaRPr lang="zh-CN" altLang="en-US" sz="1500" b="1" u="heavy" dirty="0">
                        <a:solidFill>
                          <a:schemeClr val="tx1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12604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latin typeface="+mn-lt"/>
                          <a:ea typeface="华文中宋" panose="02010600040101010101" pitchFamily="2" charset="-122"/>
                        </a:rPr>
                        <a:t>Total</a:t>
                      </a:r>
                      <a:endParaRPr lang="zh-CN" alt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+mn-lt"/>
                          <a:ea typeface="华文中宋" panose="02010600040101010101" pitchFamily="2" charset="-122"/>
                        </a:rPr>
                        <a:t>22924</a:t>
                      </a:r>
                      <a:endParaRPr 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n-lt"/>
                          <a:ea typeface="华文中宋" panose="0201060004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+mn-lt"/>
                          <a:ea typeface="华文中宋" panose="02010600040101010101" pitchFamily="2" charset="-122"/>
                        </a:rPr>
                        <a:t>1.64</a:t>
                      </a:r>
                      <a:endParaRPr 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47992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/>
                      <a:endParaRPr lang="zh-CN" altLang="en-US" sz="6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6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6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6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6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04643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b="1" dirty="0" smtClean="0">
                          <a:solidFill>
                            <a:srgbClr val="CC0066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AIDS</a:t>
                      </a:r>
                      <a:endParaRPr lang="zh-CN" altLang="en-US" sz="1800" b="1" dirty="0">
                        <a:solidFill>
                          <a:srgbClr val="CC0066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CC0066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19107</a:t>
                      </a:r>
                      <a:endParaRPr lang="en-US" sz="1800" b="1" dirty="0">
                        <a:solidFill>
                          <a:srgbClr val="CC0066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rgbClr val="CC0066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CC0066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1.37</a:t>
                      </a:r>
                      <a:endParaRPr lang="en-US" sz="1800" b="1" dirty="0">
                        <a:solidFill>
                          <a:srgbClr val="CC0066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CC0066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83</a:t>
                      </a:r>
                      <a:endParaRPr lang="en-US" sz="1800" b="1" dirty="0">
                        <a:solidFill>
                          <a:srgbClr val="CC0066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5278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b="1" dirty="0" smtClean="0">
                          <a:solidFill>
                            <a:srgbClr val="9933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TB</a:t>
                      </a:r>
                      <a:endParaRPr lang="zh-CN" altLang="en-US" sz="1800" b="1" dirty="0">
                        <a:solidFill>
                          <a:srgbClr val="9933FF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9933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2236</a:t>
                      </a:r>
                      <a:endParaRPr lang="en-US" sz="1800" b="1" dirty="0">
                        <a:solidFill>
                          <a:srgbClr val="9933FF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rgbClr val="9933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9933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0.16</a:t>
                      </a:r>
                      <a:endParaRPr lang="en-US" sz="1800" b="1" dirty="0">
                        <a:solidFill>
                          <a:srgbClr val="9933FF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800" b="1" dirty="0" smtClean="0">
                          <a:solidFill>
                            <a:srgbClr val="9933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10</a:t>
                      </a:r>
                      <a:endParaRPr lang="en-US" sz="1800" b="1" dirty="0">
                        <a:solidFill>
                          <a:srgbClr val="9933FF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692747"/>
                  </a:ext>
                </a:extLst>
              </a:tr>
              <a:tr h="4297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b="1" dirty="0" smtClean="0">
                          <a:solidFill>
                            <a:srgbClr val="0066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Viral</a:t>
                      </a:r>
                      <a:r>
                        <a:rPr lang="en-US" altLang="zh-CN" sz="1800" b="1" baseline="0" dirty="0" smtClean="0">
                          <a:solidFill>
                            <a:srgbClr val="0066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 Hepatitis</a:t>
                      </a:r>
                      <a:endParaRPr lang="zh-CN" altLang="en-US" sz="1800" b="1" dirty="0">
                        <a:solidFill>
                          <a:srgbClr val="0066FF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606</a:t>
                      </a:r>
                      <a:endParaRPr lang="en-US" sz="1800" b="1" dirty="0">
                        <a:solidFill>
                          <a:srgbClr val="0066FF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rgbClr val="0066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0.04</a:t>
                      </a:r>
                      <a:endParaRPr lang="en-US" sz="1800" b="1" dirty="0">
                        <a:solidFill>
                          <a:srgbClr val="0066FF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800" b="1" dirty="0" smtClean="0">
                          <a:solidFill>
                            <a:srgbClr val="0066FF"/>
                          </a:solidFill>
                          <a:latin typeface="+mn-lt"/>
                          <a:ea typeface="华文中宋" panose="02010600040101010101" pitchFamily="2" charset="-122"/>
                        </a:rPr>
                        <a:t>3</a:t>
                      </a:r>
                      <a:endParaRPr lang="en-US" sz="1800" b="1" dirty="0">
                        <a:solidFill>
                          <a:srgbClr val="0066FF"/>
                        </a:solidFill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2627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b="1" dirty="0" smtClean="0">
                          <a:latin typeface="+mn-lt"/>
                          <a:ea typeface="华文中宋" panose="02010600040101010101" pitchFamily="2" charset="-122"/>
                        </a:rPr>
                        <a:t>Rabies</a:t>
                      </a:r>
                      <a:endParaRPr lang="zh-CN" alt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+mn-lt"/>
                          <a:ea typeface="华文中宋" panose="02010600040101010101" pitchFamily="2" charset="-122"/>
                        </a:rPr>
                        <a:t>426</a:t>
                      </a:r>
                      <a:endParaRPr 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latin typeface="+mn-lt"/>
                          <a:ea typeface="华文中宋" panose="0201060004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+mn-lt"/>
                          <a:ea typeface="华文中宋" panose="02010600040101010101" pitchFamily="2" charset="-122"/>
                        </a:rPr>
                        <a:t>0.03</a:t>
                      </a:r>
                      <a:endParaRPr 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+mn-lt"/>
                          <a:ea typeface="华文中宋" panose="02010600040101010101" pitchFamily="2" charset="-122"/>
                        </a:rPr>
                        <a:t>2</a:t>
                      </a:r>
                      <a:endParaRPr 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7216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lang="pt-BR" sz="1800" b="1" baseline="0" dirty="0" smtClean="0">
                          <a:latin typeface="+mn-lt"/>
                          <a:ea typeface="华文中宋" panose="02010600040101010101" pitchFamily="2" charset="-122"/>
                        </a:rPr>
                        <a:t>Flu</a:t>
                      </a:r>
                      <a:endParaRPr lang="pt-BR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en-US" sz="1800" b="1" dirty="0" smtClean="0">
                          <a:latin typeface="+mn-lt"/>
                          <a:ea typeface="华文中宋" panose="02010600040101010101" pitchFamily="2" charset="-122"/>
                        </a:rPr>
                        <a:t>144</a:t>
                      </a:r>
                      <a:endParaRPr 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en-US" sz="1800" b="1" dirty="0">
                          <a:latin typeface="+mn-lt"/>
                          <a:ea typeface="华文中宋" panose="02010600040101010101" pitchFamily="2" charset="-122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en-US" sz="1800" b="1" dirty="0" smtClean="0">
                          <a:latin typeface="+mn-lt"/>
                          <a:ea typeface="华文中宋" panose="02010600040101010101" pitchFamily="2" charset="-122"/>
                        </a:rPr>
                        <a:t>0.01</a:t>
                      </a:r>
                      <a:endParaRPr 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en-US" altLang="zh-CN" sz="1800" b="1" dirty="0" smtClean="0">
                          <a:latin typeface="+mn-lt"/>
                          <a:ea typeface="华文中宋" panose="02010600040101010101" pitchFamily="2" charset="-122"/>
                        </a:rPr>
                        <a:t>1</a:t>
                      </a:r>
                      <a:endParaRPr lang="en-US" sz="1800" b="1" dirty="0">
                        <a:latin typeface="+mn-lt"/>
                        <a:ea typeface="华文中宋" panose="0201060004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42838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5521"/>
            <a:ext cx="8910670" cy="378042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250" b="1" dirty="0" smtClean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AIDS Remain No. 1 Killer among all Inf. Dis. in China, </a:t>
            </a:r>
            <a:r>
              <a:rPr lang="en-US" altLang="zh-CN" sz="225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2018</a:t>
            </a:r>
            <a:endParaRPr lang="zh-CN" altLang="en-US" sz="2250" b="1" dirty="0">
              <a:solidFill>
                <a:srgbClr val="0070C0"/>
              </a:solidFill>
              <a:latin typeface="Arial Black" panose="020B0A040201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88379" y="3826759"/>
            <a:ext cx="6041650" cy="62542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miter lim="800000"/>
            <a:headEnd/>
            <a:tailEnd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257175" indent="-257175" algn="l" eaLnBrk="1" hangingPunct="1"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solidFill>
                  <a:srgbClr val="9933FF"/>
                </a:solidFill>
                <a:latin typeface="+mn-lt"/>
                <a:ea typeface="华文中宋" panose="02010600040101010101" pitchFamily="2" charset="-122"/>
              </a:rPr>
              <a:t>AIDS </a:t>
            </a:r>
            <a:r>
              <a:rPr lang="en-US" altLang="zh-CN" sz="1800" b="1" dirty="0">
                <a:solidFill>
                  <a:srgbClr val="9933FF"/>
                </a:solidFill>
                <a:latin typeface="+mn-lt"/>
                <a:ea typeface="华文中宋" panose="02010600040101010101" pitchFamily="2" charset="-122"/>
              </a:rPr>
              <a:t>accounted for </a:t>
            </a:r>
            <a:r>
              <a:rPr lang="en-US" altLang="zh-CN" sz="1800" b="1" dirty="0">
                <a:solidFill>
                  <a:srgbClr val="FF000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83%</a:t>
            </a:r>
            <a:r>
              <a:rPr lang="en-US" altLang="zh-CN" sz="1800" b="1" dirty="0">
                <a:solidFill>
                  <a:srgbClr val="9933FF"/>
                </a:solidFill>
                <a:latin typeface="+mn-lt"/>
                <a:ea typeface="华文中宋" panose="02010600040101010101" pitchFamily="2" charset="-122"/>
              </a:rPr>
              <a:t> of Total Inf. Dis Death;</a:t>
            </a:r>
          </a:p>
          <a:p>
            <a:pPr marL="257175" indent="-257175" algn="l" eaLnBrk="1" hangingPunct="1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9933FF"/>
                </a:solidFill>
                <a:latin typeface="+mn-lt"/>
                <a:ea typeface="华文中宋" panose="02010600040101010101" pitchFamily="2" charset="-122"/>
              </a:rPr>
              <a:t>AIDS death was </a:t>
            </a:r>
            <a:r>
              <a:rPr lang="en-US" altLang="zh-CN" sz="1800" b="1" dirty="0">
                <a:solidFill>
                  <a:srgbClr val="FF000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5</a:t>
            </a:r>
            <a:r>
              <a:rPr lang="en-US" altLang="zh-CN" sz="2100" b="1" dirty="0">
                <a:solidFill>
                  <a:srgbClr val="FF000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1800" b="1" dirty="0">
                <a:solidFill>
                  <a:srgbClr val="9933FF"/>
                </a:solidFill>
                <a:latin typeface="+mn-lt"/>
                <a:ea typeface="华文中宋" panose="02010600040101010101" pitchFamily="2" charset="-122"/>
              </a:rPr>
              <a:t>times</a:t>
            </a:r>
            <a:r>
              <a:rPr lang="en-US" altLang="zh-CN" sz="1800" b="1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 </a:t>
            </a:r>
            <a:r>
              <a:rPr lang="en-US" altLang="zh-CN" sz="1800" b="1" dirty="0">
                <a:solidFill>
                  <a:srgbClr val="9933FF"/>
                </a:solidFill>
                <a:latin typeface="+mn-lt"/>
                <a:ea typeface="华文中宋" panose="02010600040101010101" pitchFamily="2" charset="-122"/>
              </a:rPr>
              <a:t>as all other inf. Dis. </a:t>
            </a:r>
            <a:endParaRPr lang="zh-CN" altLang="en-US" sz="1800" b="1" dirty="0">
              <a:solidFill>
                <a:srgbClr val="9933FF"/>
              </a:solidFill>
              <a:latin typeface="+mn-lt"/>
              <a:ea typeface="华文中宋" panose="0201060004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3D08B33-A515-4B4F-BBAE-619C28C7C7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631077" y="562387"/>
            <a:ext cx="58989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7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1984772" y="716344"/>
            <a:ext cx="5143500" cy="8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C3E1F26D-4C49-4223-9B1D-755C8952D5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7634" y="1335889"/>
            <a:ext cx="3294366" cy="26742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3554C0-1A46-4F01-8104-8D2F136CE9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007" y="1335889"/>
            <a:ext cx="3321443" cy="267462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60158" y="844491"/>
            <a:ext cx="2470547" cy="366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宋体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rgbClr val="CC0099"/>
                </a:solidFill>
                <a:ea typeface="华文中宋" pitchFamily="2" charset="-122"/>
              </a:rPr>
              <a:t>By prevalence</a:t>
            </a:r>
            <a:endParaRPr lang="zh-CN" altLang="en-US" sz="1800" b="1" kern="0" dirty="0">
              <a:solidFill>
                <a:srgbClr val="CC0099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24026" y="844491"/>
            <a:ext cx="2469356" cy="366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宋体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rgbClr val="CC0099"/>
                </a:solidFill>
                <a:ea typeface="华文中宋" pitchFamily="2" charset="-122"/>
              </a:rPr>
              <a:t>By cases</a:t>
            </a:r>
            <a:endParaRPr lang="zh-CN" altLang="en-US" sz="1800" b="1" kern="0" dirty="0">
              <a:solidFill>
                <a:srgbClr val="CC0099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95513" y="4235744"/>
            <a:ext cx="4722019" cy="366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宋体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rgbClr val="CC0099"/>
                </a:solidFill>
                <a:ea typeface="华文中宋" pitchFamily="2" charset="-122"/>
              </a:rPr>
              <a:t>Uneven Distribution,  MANY epidemics</a:t>
            </a:r>
            <a:endParaRPr lang="zh-CN" altLang="en-US" sz="1800" b="1" kern="0" dirty="0">
              <a:solidFill>
                <a:srgbClr val="CC0099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85900" y="188285"/>
            <a:ext cx="6172200" cy="477188"/>
          </a:xfrm>
        </p:spPr>
        <p:txBody>
          <a:bodyPr/>
          <a:lstStyle/>
          <a:p>
            <a:r>
              <a:rPr lang="en-US" altLang="zh-CN" sz="225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Geographic Distribution of Cases</a:t>
            </a:r>
            <a:endParaRPr lang="en-US" sz="2250" dirty="0">
              <a:latin typeface="Arial Black" panose="020B0A040201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F2B667E-C55B-4729-9C2B-B0BC1EBF94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7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3315" y="94501"/>
            <a:ext cx="6777371" cy="378466"/>
          </a:xfrm>
        </p:spPr>
        <p:txBody>
          <a:bodyPr>
            <a:noAutofit/>
          </a:bodyPr>
          <a:lstStyle/>
          <a:p>
            <a:pPr algn="ctr"/>
            <a:r>
              <a:rPr lang="en-US" altLang="zh-CN" sz="2700" b="1" dirty="0">
                <a:solidFill>
                  <a:srgbClr val="0070C0"/>
                </a:solidFill>
                <a:latin typeface="+mn-lt"/>
                <a:ea typeface="华文中宋" panose="02010600040101010101" pitchFamily="2" charset="-122"/>
              </a:rPr>
              <a:t>Majority male, concentrated in 20-49</a:t>
            </a:r>
            <a:endParaRPr lang="zh-CN" altLang="en-US" sz="2700" b="1" dirty="0">
              <a:solidFill>
                <a:srgbClr val="0070C0"/>
              </a:solidFill>
              <a:latin typeface="+mn-lt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57117" y="580764"/>
            <a:ext cx="91241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15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</a:t>
            </a:r>
            <a:r>
              <a:rPr lang="en-US" altLang="zh-CN" sz="17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7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715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715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36814" y="882869"/>
            <a:ext cx="6270371" cy="3551225"/>
            <a:chOff x="459976" y="1613473"/>
            <a:chExt cx="8360495" cy="4519043"/>
          </a:xfrm>
        </p:grpSpPr>
        <p:graphicFrame>
          <p:nvGraphicFramePr>
            <p:cNvPr id="8" name="图表 7">
              <a:extLst>
                <a:ext uri="{FF2B5EF4-FFF2-40B4-BE49-F238E27FC236}">
                  <a16:creationId xmlns:a16="http://schemas.microsoft.com/office/drawing/2014/main" id="{89DE1A5F-B4B1-4F45-8B78-C2CEAF085D3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1496769"/>
                </p:ext>
              </p:extLst>
            </p:nvPr>
          </p:nvGraphicFramePr>
          <p:xfrm>
            <a:off x="459976" y="1613473"/>
            <a:ext cx="8360495" cy="4519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文本框 3"/>
            <p:cNvSpPr txBox="1"/>
            <p:nvPr/>
          </p:nvSpPr>
          <p:spPr>
            <a:xfrm>
              <a:off x="5308456" y="1694304"/>
              <a:ext cx="733535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accent6">
                      <a:lumMod val="75000"/>
                    </a:schemeClr>
                  </a:solidFill>
                </a:rPr>
                <a:t>Male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091564" y="1695105"/>
              <a:ext cx="939573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0066FF"/>
                  </a:solidFill>
                </a:rPr>
                <a:t>Female</a:t>
              </a: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F2B667E-C55B-4729-9C2B-B0BC1EBF94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2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223963" y="35791"/>
            <a:ext cx="6696075" cy="6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2314" tIns="151157" rIns="302314" bIns="151157">
            <a:spAutoFit/>
          </a:bodyPr>
          <a:lstStyle/>
          <a:p>
            <a:pPr algn="ctr" defTabSz="3023111">
              <a:defRPr/>
            </a:pPr>
            <a:r>
              <a:rPr lang="en-US" altLang="zh-CN" sz="2250" b="1" dirty="0">
                <a:solidFill>
                  <a:srgbClr val="0070C0"/>
                </a:solidFill>
                <a:latin typeface="Arial Black" panose="020B0A04020102020204" pitchFamily="34" charset="0"/>
                <a:ea typeface="黑体" pitchFamily="49" charset="-122"/>
              </a:rPr>
              <a:t>HIV Transmission Modes over Time</a:t>
            </a:r>
            <a:endParaRPr lang="zh-CN" altLang="en-US" sz="2250" b="1" dirty="0">
              <a:solidFill>
                <a:srgbClr val="0070C0"/>
              </a:solidFill>
              <a:latin typeface="Arial Black" panose="020B0A04020102020204" pitchFamily="34" charset="0"/>
              <a:ea typeface="黑体" pitchFamily="49" charset="-122"/>
            </a:endParaRPr>
          </a:p>
        </p:txBody>
      </p:sp>
      <p:sp>
        <p:nvSpPr>
          <p:cNvPr id="4100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894925" y="4829454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4403729-EB6E-47F2-B76D-B1F10F88B83D}" type="slidenum">
              <a:rPr lang="en-US" altLang="zh-CN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7</a:t>
            </a:fld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261229"/>
              </p:ext>
            </p:extLst>
          </p:nvPr>
        </p:nvGraphicFramePr>
        <p:xfrm>
          <a:off x="523415" y="562387"/>
          <a:ext cx="8122395" cy="415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/>
          <p:cNvSpPr txBox="1"/>
          <p:nvPr/>
        </p:nvSpPr>
        <p:spPr>
          <a:xfrm rot="16200000">
            <a:off x="-111345" y="2029149"/>
            <a:ext cx="1269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Proportion (%)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631077" y="562387"/>
            <a:ext cx="58989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724073" y="205199"/>
            <a:ext cx="7695855" cy="44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715" tIns="30857" rIns="61715" bIns="30857" anchor="ctr"/>
          <a:lstStyle/>
          <a:p>
            <a:pPr algn="ctr" eaLnBrk="0" hangingPunct="0"/>
            <a:r>
              <a:rPr lang="en-US" altLang="zh-CN" sz="24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itchFamily="2" charset="-122"/>
              </a:rPr>
              <a:t>Annual Number of </a:t>
            </a:r>
            <a:r>
              <a:rPr lang="en-US" altLang="zh-CN" sz="2400" b="1" dirty="0">
                <a:solidFill>
                  <a:srgbClr val="D60093"/>
                </a:solidFill>
                <a:latin typeface="Arial Black" panose="020B0A04020102020204" pitchFamily="34" charset="0"/>
                <a:ea typeface="华文中宋" pitchFamily="2" charset="-122"/>
              </a:rPr>
              <a:t>HIV Tests </a:t>
            </a:r>
            <a:r>
              <a:rPr lang="en-US" altLang="zh-CN" sz="24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itchFamily="2" charset="-122"/>
              </a:rPr>
              <a:t>in China </a:t>
            </a:r>
            <a:r>
              <a:rPr lang="en-US" altLang="zh-CN" sz="15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itchFamily="2" charset="-122"/>
              </a:rPr>
              <a:t>(million)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960354" y="677726"/>
            <a:ext cx="73380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704001"/>
              </p:ext>
            </p:extLst>
          </p:nvPr>
        </p:nvGraphicFramePr>
        <p:xfrm>
          <a:off x="724073" y="808830"/>
          <a:ext cx="7695855" cy="381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灯片编号占位符 9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F2B667E-C55B-4729-9C2B-B0BC1EBF94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1250631" y="195664"/>
            <a:ext cx="6642738" cy="44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715" tIns="30857" rIns="61715" bIns="30857" anchor="ctr"/>
          <a:lstStyle/>
          <a:p>
            <a:pPr algn="ctr" eaLnBrk="0" hangingPunct="0"/>
            <a:r>
              <a:rPr lang="en-US" altLang="zh-CN" sz="24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itchFamily="2" charset="-122"/>
              </a:rPr>
              <a:t>Annual Number of </a:t>
            </a:r>
            <a:r>
              <a:rPr lang="en-US" altLang="zh-CN" sz="2400" b="1" dirty="0">
                <a:solidFill>
                  <a:srgbClr val="D60093"/>
                </a:solidFill>
                <a:latin typeface="Arial Black" panose="020B0A04020102020204" pitchFamily="34" charset="0"/>
                <a:ea typeface="华文中宋" pitchFamily="2" charset="-122"/>
              </a:rPr>
              <a:t>HIV/AIDS Diagnosed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622526" y="641256"/>
            <a:ext cx="5898952" cy="62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209853"/>
              </p:ext>
            </p:extLst>
          </p:nvPr>
        </p:nvGraphicFramePr>
        <p:xfrm>
          <a:off x="845586" y="712018"/>
          <a:ext cx="7263807" cy="392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灯片编号占位符 9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F2B667E-C55B-4729-9C2B-B0BC1EBF94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331</Words>
  <Application>Microsoft Office PowerPoint</Application>
  <PresentationFormat>On-screen Show (16:9)</PresentationFormat>
  <Paragraphs>149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Arial Black</vt:lpstr>
      <vt:lpstr>Arial Narrow</vt:lpstr>
      <vt:lpstr>Calibri</vt:lpstr>
      <vt:lpstr>等线</vt:lpstr>
      <vt:lpstr>黑体</vt:lpstr>
      <vt:lpstr>华文中宋</vt:lpstr>
      <vt:lpstr>Times New Roman</vt:lpstr>
      <vt:lpstr>方正小标宋简体</vt:lpstr>
      <vt:lpstr>Office Theme</vt:lpstr>
      <vt:lpstr>PowerPoint Presentation</vt:lpstr>
      <vt:lpstr>PowerPoint Presentation</vt:lpstr>
      <vt:lpstr>PowerPoint Presentation</vt:lpstr>
      <vt:lpstr>AIDS Remain No. 1 Killer among all Inf. Dis. in China, 2018</vt:lpstr>
      <vt:lpstr>Geographic Distribution of Cases</vt:lpstr>
      <vt:lpstr>Majority male, concentrated in 20-49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Dominic Vecchiollo</dc:creator>
  <cp:lastModifiedBy>Media</cp:lastModifiedBy>
  <cp:revision>15</cp:revision>
  <dcterms:created xsi:type="dcterms:W3CDTF">2018-07-02T00:55:52Z</dcterms:created>
  <dcterms:modified xsi:type="dcterms:W3CDTF">2019-07-21T15:05:48Z</dcterms:modified>
</cp:coreProperties>
</file>